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2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5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84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7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83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38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6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6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6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4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3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1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08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433" y="562157"/>
            <a:ext cx="9144000" cy="2387600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latin typeface="Century Gothic" panose="020B0502020202020204" pitchFamily="34" charset="0"/>
              </a:rPr>
              <a:t>ESCUELA PREPARATORIA No.3 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0433" y="3163126"/>
            <a:ext cx="9144000" cy="2164778"/>
          </a:xfrm>
        </p:spPr>
        <p:txBody>
          <a:bodyPr>
            <a:normAutofit lnSpcReduction="10000"/>
          </a:bodyPr>
          <a:lstStyle/>
          <a:p>
            <a:r>
              <a:rPr lang="es-MX" i="1" dirty="0" smtClean="0">
                <a:latin typeface="Century Gothic" panose="020B0502020202020204" pitchFamily="34" charset="0"/>
              </a:rPr>
              <a:t>Área académica: </a:t>
            </a:r>
            <a:r>
              <a:rPr lang="es-MX" b="1" dirty="0" smtClean="0">
                <a:latin typeface="Century Gothic" panose="020B0502020202020204" pitchFamily="34" charset="0"/>
              </a:rPr>
              <a:t>Sociales</a:t>
            </a:r>
          </a:p>
          <a:p>
            <a:r>
              <a:rPr lang="es-MX" i="1" dirty="0" smtClean="0">
                <a:latin typeface="Century Gothic" panose="020B0502020202020204" pitchFamily="34" charset="0"/>
              </a:rPr>
              <a:t>Tema: </a:t>
            </a:r>
            <a:r>
              <a:rPr lang="es-MX" b="1" dirty="0" smtClean="0">
                <a:latin typeface="Century Gothic" panose="020B0502020202020204" pitchFamily="34" charset="0"/>
              </a:rPr>
              <a:t>Revolución </a:t>
            </a:r>
            <a:r>
              <a:rPr lang="es-MX" b="1" dirty="0">
                <a:latin typeface="Century Gothic" panose="020B0502020202020204" pitchFamily="34" charset="0"/>
              </a:rPr>
              <a:t>n</a:t>
            </a:r>
            <a:r>
              <a:rPr lang="es-MX" b="1" dirty="0" smtClean="0">
                <a:latin typeface="Century Gothic" panose="020B0502020202020204" pitchFamily="34" charset="0"/>
              </a:rPr>
              <a:t>apoleónica y la revolución francesa</a:t>
            </a:r>
            <a:endParaRPr lang="es-MX" b="1" dirty="0">
              <a:latin typeface="Century Gothic" panose="020B0502020202020204" pitchFamily="34" charset="0"/>
            </a:endParaRPr>
          </a:p>
          <a:p>
            <a:r>
              <a:rPr lang="es-MX" i="1" dirty="0" smtClean="0">
                <a:latin typeface="Century Gothic" panose="020B0502020202020204" pitchFamily="34" charset="0"/>
              </a:rPr>
              <a:t>Profesora</a:t>
            </a:r>
            <a:r>
              <a:rPr lang="es-MX" dirty="0" smtClean="0">
                <a:latin typeface="Century Gothic" panose="020B0502020202020204" pitchFamily="34" charset="0"/>
              </a:rPr>
              <a:t>: </a:t>
            </a:r>
            <a:r>
              <a:rPr lang="es-MX" b="1" dirty="0" smtClean="0">
                <a:latin typeface="Century Gothic" panose="020B0502020202020204" pitchFamily="34" charset="0"/>
              </a:rPr>
              <a:t>Lic. Ma. Magdalena Molina Téllez</a:t>
            </a:r>
          </a:p>
          <a:p>
            <a:r>
              <a:rPr lang="es-MX" i="1" dirty="0">
                <a:latin typeface="Century Gothic" panose="020B0502020202020204" pitchFamily="34" charset="0"/>
              </a:rPr>
              <a:t>Periodo</a:t>
            </a:r>
            <a:r>
              <a:rPr lang="es-MX" i="1" dirty="0" smtClean="0">
                <a:latin typeface="Century Gothic" panose="020B0502020202020204" pitchFamily="34" charset="0"/>
              </a:rPr>
              <a:t>: </a:t>
            </a:r>
            <a:r>
              <a:rPr lang="es-MX" b="1" dirty="0" smtClean="0">
                <a:latin typeface="Century Gothic" panose="020B0502020202020204" pitchFamily="34" charset="0"/>
              </a:rPr>
              <a:t>Enero –Junio  2016.</a:t>
            </a:r>
            <a:endParaRPr lang="es-MX" b="1" dirty="0">
              <a:latin typeface="Century Gothic" panose="020B0502020202020204" pitchFamily="34" charset="0"/>
            </a:endParaRPr>
          </a:p>
          <a:p>
            <a:r>
              <a:rPr lang="es-MX" i="1" dirty="0" smtClean="0">
                <a:latin typeface="Century Gothic" panose="020B0502020202020204" pitchFamily="34" charset="0"/>
              </a:rPr>
              <a:t>Materia</a:t>
            </a:r>
            <a:r>
              <a:rPr lang="es-MX" dirty="0" smtClean="0">
                <a:latin typeface="Century Gothic" panose="020B0502020202020204" pitchFamily="34" charset="0"/>
              </a:rPr>
              <a:t>:</a:t>
            </a:r>
            <a:r>
              <a:rPr lang="es-MX" b="1" i="1" dirty="0" smtClean="0">
                <a:latin typeface="Century Gothic" panose="020B0502020202020204" pitchFamily="34" charset="0"/>
              </a:rPr>
              <a:t> </a:t>
            </a:r>
            <a:r>
              <a:rPr lang="es-MX" b="1" dirty="0" smtClean="0">
                <a:latin typeface="Century Gothic" panose="020B0502020202020204" pitchFamily="34" charset="0"/>
              </a:rPr>
              <a:t>Historia</a:t>
            </a:r>
          </a:p>
          <a:p>
            <a:pPr algn="just"/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811" y="22418"/>
            <a:ext cx="3038475" cy="18097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93" y="69828"/>
            <a:ext cx="1267340" cy="15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165410"/>
              </p:ext>
            </p:extLst>
          </p:nvPr>
        </p:nvGraphicFramePr>
        <p:xfrm>
          <a:off x="1556308" y="717029"/>
          <a:ext cx="7924800" cy="5410200"/>
        </p:xfrm>
        <a:graphic>
          <a:graphicData uri="http://schemas.openxmlformats.org/drawingml/2006/table">
            <a:tbl>
              <a:tblPr/>
              <a:tblGrid>
                <a:gridCol w="2895600"/>
                <a:gridCol w="5029200"/>
              </a:tblGrid>
              <a:tr h="541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 directorio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Octubre de 1795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Noviembre 1799</a:t>
                      </a: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Gobierno integrado por 5 personas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Gobierno corrupto,  no logra restaurar la paz, inflación, carestía, hambre, descontento.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Comienza a destacar Napoleón Bonaparte y obtiene grandes victorias.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Golpe de Estado, Napoleón derrota al directorio.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77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graphicFrame>
        <p:nvGraphicFramePr>
          <p:cNvPr id="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461993"/>
              </p:ext>
            </p:extLst>
          </p:nvPr>
        </p:nvGraphicFramePr>
        <p:xfrm>
          <a:off x="1556308" y="826186"/>
          <a:ext cx="7924800" cy="5410200"/>
        </p:xfrm>
        <a:graphic>
          <a:graphicData uri="http://schemas.openxmlformats.org/drawingml/2006/table">
            <a:tbl>
              <a:tblPr/>
              <a:tblGrid>
                <a:gridCol w="2895600"/>
                <a:gridCol w="5029200"/>
              </a:tblGrid>
              <a:tr h="541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Consulado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Noviembre de 1799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1804</a:t>
                      </a: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Napoleón, primer Cónsul, busca la unidad.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Concordato con el Vaticano, religión católica oficial en Francia.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Código Civil, Banco Central, reorganiza las finanzas públicas.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Napoleón es nombrado Cónsul Vitalicio 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05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58103"/>
              </p:ext>
            </p:extLst>
          </p:nvPr>
        </p:nvGraphicFramePr>
        <p:xfrm>
          <a:off x="1556308" y="826186"/>
          <a:ext cx="7924800" cy="5410200"/>
        </p:xfrm>
        <a:graphic>
          <a:graphicData uri="http://schemas.openxmlformats.org/drawingml/2006/table">
            <a:tbl>
              <a:tblPr/>
              <a:tblGrid>
                <a:gridCol w="2895600"/>
                <a:gridCol w="5029200"/>
              </a:tblGrid>
              <a:tr h="541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Imperio de los Cien Días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Napoleón abandona el destierro y regresa triunfante a París.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Luís XVIII huye a Bélgica.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Las potencias se unieron nuevamente y lo derrotaron en Waterloo.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Napoleón es desterrado a la isla S. Elena y murió en 1821.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56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73019"/>
          </a:xfrm>
        </p:spPr>
        <p:txBody>
          <a:bodyPr>
            <a:normAutofit/>
          </a:bodyPr>
          <a:lstStyle/>
          <a:p>
            <a:pPr algn="ctr"/>
            <a:r>
              <a:rPr lang="es-MX" sz="4000" dirty="0" smtClean="0">
                <a:latin typeface="Century Gothic" panose="020B0502020202020204" pitchFamily="34" charset="0"/>
              </a:rPr>
              <a:t/>
            </a:r>
            <a:br>
              <a:rPr lang="es-MX" sz="4000" dirty="0" smtClean="0">
                <a:latin typeface="Century Gothic" panose="020B0502020202020204" pitchFamily="34" charset="0"/>
              </a:rPr>
            </a:br>
            <a:r>
              <a:rPr lang="es-MX" sz="4000" dirty="0" smtClean="0">
                <a:latin typeface="Century Gothic" panose="020B0502020202020204" pitchFamily="34" charset="0"/>
              </a:rPr>
              <a:t/>
            </a:r>
            <a:br>
              <a:rPr lang="es-MX" sz="4000" dirty="0" smtClean="0">
                <a:latin typeface="Century Gothic" panose="020B0502020202020204" pitchFamily="34" charset="0"/>
              </a:rPr>
            </a:b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685800" y="609600"/>
            <a:ext cx="89678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altLang="es-MX" dirty="0" smtClean="0"/>
              <a:t>Bibliografía 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85800" y="1981200"/>
            <a:ext cx="9537492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altLang="es-MX" dirty="0" smtClean="0"/>
              <a:t>DELGADO DE CANTU, Gloria. (2010). HISTORIA </a:t>
            </a:r>
            <a:r>
              <a:rPr lang="es-ES" altLang="es-MX" dirty="0" err="1" smtClean="0"/>
              <a:t>UNIVERSAL.Pp</a:t>
            </a:r>
            <a:r>
              <a:rPr lang="es-ES" altLang="es-MX" dirty="0" smtClean="0"/>
              <a:t>  </a:t>
            </a:r>
            <a:r>
              <a:rPr lang="es-ES" altLang="es-MX" dirty="0" smtClean="0">
                <a:solidFill>
                  <a:srgbClr val="FF0000"/>
                </a:solidFill>
              </a:rPr>
              <a:t>buscar </a:t>
            </a:r>
            <a:r>
              <a:rPr lang="es-ES" altLang="es-MX" dirty="0" err="1" smtClean="0">
                <a:solidFill>
                  <a:srgbClr val="FF0000"/>
                </a:solidFill>
              </a:rPr>
              <a:t>uaeh</a:t>
            </a:r>
            <a:r>
              <a:rPr lang="es-ES" altLang="es-MX" dirty="0" smtClean="0">
                <a:solidFill>
                  <a:srgbClr val="FF0000"/>
                </a:solidFill>
              </a:rPr>
              <a:t> virtual </a:t>
            </a:r>
          </a:p>
          <a:p>
            <a:r>
              <a:rPr lang="es-ES" altLang="es-MX" dirty="0" smtClean="0"/>
              <a:t>GOMEZ NAVARRO, José Luis, , </a:t>
            </a:r>
            <a:r>
              <a:rPr lang="es-ES" altLang="es-MX" i="1" dirty="0" smtClean="0"/>
              <a:t>Historia universal. </a:t>
            </a:r>
            <a:r>
              <a:rPr lang="es-ES" altLang="es-MX" dirty="0" smtClean="0"/>
              <a:t> Pearson Prentice Hall, 2010, México </a:t>
            </a:r>
            <a:endParaRPr lang="es-MX" altLang="es-MX" dirty="0" smtClean="0"/>
          </a:p>
          <a:p>
            <a:r>
              <a:rPr lang="es-MX" altLang="es-MX" smtClean="0">
                <a:solidFill>
                  <a:srgbClr val="FF0000"/>
                </a:solidFill>
              </a:rPr>
              <a:t>SIN CITA DE IMAGEN QUITAR IMÁGENES </a:t>
            </a:r>
            <a:endParaRPr lang="es-MX" altLang="es-MX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51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b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4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was convened by King Louis XVI to make decisions and take France out of the crisis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nobles asked the king to convene the Estates General.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third stage aims to transform the country through social equality and the establishment of a constitutional monarchy.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National Assembly proclaims. King recognizes.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 The National Assembly becomes the Constituent Assembly (responsible for drafting a Constitution).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386980" y="4718907"/>
            <a:ext cx="49698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equality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dissolution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imperialist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  <a:t>Resumen</a:t>
            </a:r>
            <a:b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revolución napoleónica.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1063" y="1932781"/>
            <a:ext cx="10917195" cy="435133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MX" sz="2000" dirty="0">
                <a:latin typeface="Arial" charset="0"/>
                <a:cs typeface="Arial" charset="0"/>
              </a:rPr>
              <a:t>Fue convocada por el Rey Luís XVI para tomar decisiones y sacar a Francia de la crisis</a:t>
            </a:r>
            <a:r>
              <a:rPr lang="es-MX" sz="2000" dirty="0" smtClean="0">
                <a:latin typeface="Arial" charset="0"/>
                <a:cs typeface="Arial" charset="0"/>
              </a:rPr>
              <a:t>.</a:t>
            </a:r>
          </a:p>
          <a:p>
            <a:pPr marL="0" indent="0" algn="just">
              <a:buNone/>
            </a:pPr>
            <a:r>
              <a:rPr lang="es-MX" sz="2000" dirty="0">
                <a:latin typeface="Arial" charset="0"/>
                <a:cs typeface="Arial" charset="0"/>
              </a:rPr>
              <a:t>Los nobles solicitaron al Rey que convocará a los Estados Generales</a:t>
            </a:r>
            <a:r>
              <a:rPr lang="es-MX" sz="2000" dirty="0" smtClean="0">
                <a:latin typeface="Arial" charset="0"/>
                <a:cs typeface="Arial" charset="0"/>
              </a:rPr>
              <a:t>.</a:t>
            </a:r>
          </a:p>
          <a:p>
            <a:pPr marL="0" lvl="0" indent="0" algn="just">
              <a:buNone/>
            </a:pPr>
            <a:r>
              <a:rPr lang="es-MX" sz="2000" dirty="0">
                <a:latin typeface="Arial" charset="0"/>
                <a:cs typeface="Arial" charset="0"/>
              </a:rPr>
              <a:t>El tercer estado propone transformar el país a través de la igualdad social y con el establecimiento de una monarquía constitucional</a:t>
            </a:r>
            <a:r>
              <a:rPr lang="es-MX" sz="2000" dirty="0" smtClean="0">
                <a:latin typeface="Arial" charset="0"/>
                <a:cs typeface="Arial" charset="0"/>
              </a:rPr>
              <a:t>.</a:t>
            </a:r>
          </a:p>
          <a:p>
            <a:pPr marL="0" lvl="0" indent="0" algn="just">
              <a:buNone/>
            </a:pPr>
            <a:r>
              <a:rPr lang="es-MX" sz="2000" dirty="0">
                <a:latin typeface="Arial" charset="0"/>
                <a:cs typeface="Arial" charset="0"/>
              </a:rPr>
              <a:t>Se proclama la Asamblea Nacional. El Rey la reconoce</a:t>
            </a:r>
            <a:r>
              <a:rPr lang="es-MX" sz="2000" dirty="0" smtClean="0">
                <a:latin typeface="Arial" charset="0"/>
                <a:cs typeface="Arial" charset="0"/>
              </a:rPr>
              <a:t>.</a:t>
            </a:r>
          </a:p>
          <a:p>
            <a:pPr marL="0" lvl="0" indent="0" algn="just">
              <a:buNone/>
            </a:pPr>
            <a:r>
              <a:rPr lang="es-MX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000" dirty="0">
                <a:latin typeface="Arial" charset="0"/>
                <a:cs typeface="Arial" charset="0"/>
              </a:rPr>
              <a:t>La Asamblea Nacional se convierte en Asamblea Constituyente (encargada de elaborar una Constitución</a:t>
            </a:r>
            <a:r>
              <a:rPr lang="es-MX" sz="2000" dirty="0" smtClean="0">
                <a:latin typeface="Arial" charset="0"/>
                <a:cs typeface="Arial" charset="0"/>
              </a:rPr>
              <a:t>).</a:t>
            </a:r>
            <a:endParaRPr lang="es-MX" sz="2000" dirty="0">
              <a:latin typeface="Arial" charset="0"/>
              <a:cs typeface="Arial" charset="0"/>
            </a:endParaRPr>
          </a:p>
          <a:p>
            <a:pPr marL="0" indent="0" algn="just">
              <a:buNone/>
            </a:pPr>
            <a:endParaRPr lang="es-ES" sz="2000" b="1" dirty="0" smtClean="0">
              <a:latin typeface="Arial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Palabras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clave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igualdad, disolución, imperialistas.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graphicFrame>
        <p:nvGraphicFramePr>
          <p:cNvPr id="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97556"/>
              </p:ext>
            </p:extLst>
          </p:nvPr>
        </p:nvGraphicFramePr>
        <p:xfrm>
          <a:off x="1556308" y="714267"/>
          <a:ext cx="7848600" cy="5634038"/>
        </p:xfrm>
        <a:graphic>
          <a:graphicData uri="http://schemas.openxmlformats.org/drawingml/2006/table">
            <a:tbl>
              <a:tblPr/>
              <a:tblGrid>
                <a:gridCol w="3429000"/>
                <a:gridCol w="4419600"/>
              </a:tblGrid>
              <a:tr h="933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Etapa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04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Asamblea de Notables 1787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es-MX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Fue convocada por el Rey Luís XVI para tomar decisiones y sacar a Francia de la crisis.</a:t>
                      </a: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es-MX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nobles se opusieron a la propuesta del Rey para crear un impuesto para todos.</a:t>
                      </a: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es-MX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nobles solicitaron al Rey que convocará a los Estados Generales.</a:t>
                      </a: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0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graphicFrame>
        <p:nvGraphicFramePr>
          <p:cNvPr id="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648224"/>
              </p:ext>
            </p:extLst>
          </p:nvPr>
        </p:nvGraphicFramePr>
        <p:xfrm>
          <a:off x="1373016" y="754564"/>
          <a:ext cx="7924800" cy="5553444"/>
        </p:xfrm>
        <a:graphic>
          <a:graphicData uri="http://schemas.openxmlformats.org/drawingml/2006/table">
            <a:tbl>
              <a:tblPr/>
              <a:tblGrid>
                <a:gridCol w="3124200"/>
                <a:gridCol w="4800600"/>
              </a:tblGrid>
              <a:tr h="555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Asamblea de los Estados Generales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de mayo de 1789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 discuten los </a:t>
                      </a:r>
                      <a:r>
                        <a:rPr kumimoji="0" lang="es-MX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problemaseconómicos</a:t>
                      </a:r>
                      <a:r>
                        <a:rPr kumimoji="0" lang="es-MX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del país.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 tercer estado propone transformar el país a través de la igualdad social y con el establecimiento de una monarquía constitucional.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Las clases privilegiadas se oponen.</a:t>
                      </a: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67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83906"/>
              </p:ext>
            </p:extLst>
          </p:nvPr>
        </p:nvGraphicFramePr>
        <p:xfrm>
          <a:off x="1556308" y="826186"/>
          <a:ext cx="7924800" cy="5410200"/>
        </p:xfrm>
        <a:graphic>
          <a:graphicData uri="http://schemas.openxmlformats.org/drawingml/2006/table">
            <a:tbl>
              <a:tblPr/>
              <a:tblGrid>
                <a:gridCol w="2895600"/>
                <a:gridCol w="5029200"/>
              </a:tblGrid>
              <a:tr h="541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Asamblea Nacional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de junio al 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de junio de 1789</a:t>
                      </a: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MX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del Tercer Estado se autoproclaman representantes de la nación entera con el apoyo del bajo clero y de algunos nobles ilustrados y abandonan la asamblea.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 proclama la Asamblea Nacional. El Rey la reconoce.</a:t>
                      </a: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3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graphicFrame>
        <p:nvGraphicFramePr>
          <p:cNvPr id="8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970244"/>
              </p:ext>
            </p:extLst>
          </p:nvPr>
        </p:nvGraphicFramePr>
        <p:xfrm>
          <a:off x="1556308" y="365125"/>
          <a:ext cx="7924800" cy="6156940"/>
        </p:xfrm>
        <a:graphic>
          <a:graphicData uri="http://schemas.openxmlformats.org/drawingml/2006/table">
            <a:tbl>
              <a:tblPr/>
              <a:tblGrid>
                <a:gridCol w="2895600"/>
                <a:gridCol w="5029200"/>
              </a:tblGrid>
              <a:tr h="6156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Asamblea Constituyente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de julio de 1789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de septiembre de 1791</a:t>
                      </a: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 Asamblea Nacional se convierte en Asamblea Constituyente (encargada de elaborar una Constitución)</a:t>
                      </a:r>
                      <a:endParaRPr kumimoji="0" lang="es-MX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 rey ordena la disolución de la Asamblea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En apoyo de la Asamblea Constituyente, el pueblo se subleva y toma la Bastilla.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Proclamó la Declaración de los Derechos del Hombre y del Ciudadano.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 Rey intenta fugarse al extranjero, es detenido y regresado a Francia.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Constitución Política, establece la Monarquía Constitucional.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52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368422"/>
              </p:ext>
            </p:extLst>
          </p:nvPr>
        </p:nvGraphicFramePr>
        <p:xfrm>
          <a:off x="1556308" y="723792"/>
          <a:ext cx="7924800" cy="5614988"/>
        </p:xfrm>
        <a:graphic>
          <a:graphicData uri="http://schemas.openxmlformats.org/drawingml/2006/table">
            <a:tbl>
              <a:tblPr/>
              <a:tblGrid>
                <a:gridCol w="2895600"/>
                <a:gridCol w="5029200"/>
              </a:tblGrid>
              <a:tr h="561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Asamblea Legislativa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de Octubre de 1791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de agosto de 1792 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   </a:t>
                      </a: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 asamblea Constituyente se disuelve y se forma la Asamblea Legislativa (Parlamento).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Funciona en condiciones muy difíciles, las clases conservadoras le quieren devolver el poder absoluto al Rey y se levantan en armas.</a:t>
                      </a:r>
                      <a:endParaRPr kumimoji="0" lang="es-MX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 Rey es tomado preso y destituido de su cargo.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Se inicia el Himno Nacional de Francia, la Marsellesa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s-MX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Austria y Prusia le declaran la guerra a la Francia Revolucionaria.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23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graphicFrame>
        <p:nvGraphicFramePr>
          <p:cNvPr id="8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502579"/>
              </p:ext>
            </p:extLst>
          </p:nvPr>
        </p:nvGraphicFramePr>
        <p:xfrm>
          <a:off x="1556308" y="445186"/>
          <a:ext cx="7924800" cy="6172200"/>
        </p:xfrm>
        <a:graphic>
          <a:graphicData uri="http://schemas.openxmlformats.org/drawingml/2006/table">
            <a:tbl>
              <a:tblPr/>
              <a:tblGrid>
                <a:gridCol w="2971800"/>
                <a:gridCol w="4953000"/>
              </a:tblGrid>
              <a:tr h="6172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 convención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1792 a 1795</a:t>
                      </a: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Anula la monarquía y proclama la Republica.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 Rey es juzgado, condenado a muerte y guillotinado.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Dos grupos: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       </a:t>
                      </a: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Girondinos (burguesía financiera y comercial) Cambios moderados.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       </a:t>
                      </a: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Jacobinos (clases populares) Grandes cambios radicales.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 poder lo controlan primero los Girondinos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Luego los Jacobinos e inician la “Era del terror”. Crean el comité de salvación encabezado por </a:t>
                      </a:r>
                      <a:r>
                        <a:rPr kumimoji="0" lang="es-MX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Robespierre</a:t>
                      </a: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Miles fueron detenidos y ejecutados.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 </a:t>
                      </a:r>
                      <a:r>
                        <a:rPr kumimoji="0" lang="es-MX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Robespierre</a:t>
                      </a: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es derrotado y más tarde guillotinado. Fin de la “Época del Terror”.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3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359</Words>
  <Application>Microsoft Office PowerPoint</Application>
  <PresentationFormat>Panorámica</PresentationFormat>
  <Paragraphs>142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Batang</vt:lpstr>
      <vt:lpstr>Arial</vt:lpstr>
      <vt:lpstr>Calibri</vt:lpstr>
      <vt:lpstr>Calibri Light</vt:lpstr>
      <vt:lpstr>Century Gothic</vt:lpstr>
      <vt:lpstr>Times New Roman</vt:lpstr>
      <vt:lpstr>Tema de Office</vt:lpstr>
      <vt:lpstr>ESCUELA PREPARATORIA No.3 </vt:lpstr>
      <vt:lpstr> Abstract </vt:lpstr>
      <vt:lpstr> Resumen La revolución napoleónica.</vt:lpstr>
      <vt:lpstr>     </vt:lpstr>
      <vt:lpstr>     </vt:lpstr>
      <vt:lpstr>     </vt:lpstr>
      <vt:lpstr>     </vt:lpstr>
      <vt:lpstr>     </vt:lpstr>
      <vt:lpstr>     </vt:lpstr>
      <vt:lpstr>     </vt:lpstr>
      <vt:lpstr>     </vt:lpstr>
      <vt:lpstr>     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SAUCEDO A</dc:creator>
  <cp:lastModifiedBy>ANGEL SAUCEDO A</cp:lastModifiedBy>
  <cp:revision>24</cp:revision>
  <dcterms:created xsi:type="dcterms:W3CDTF">2016-04-14T17:39:31Z</dcterms:created>
  <dcterms:modified xsi:type="dcterms:W3CDTF">2016-05-23T18:42:41Z</dcterms:modified>
</cp:coreProperties>
</file>